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2" r:id="rId11"/>
    <p:sldId id="293" r:id="rId12"/>
    <p:sldId id="281" r:id="rId13"/>
    <p:sldId id="282" r:id="rId14"/>
    <p:sldId id="283" r:id="rId15"/>
    <p:sldId id="284" r:id="rId16"/>
    <p:sldId id="295" r:id="rId17"/>
    <p:sldId id="294" r:id="rId18"/>
    <p:sldId id="285" r:id="rId19"/>
    <p:sldId id="286" r:id="rId20"/>
    <p:sldId id="296" r:id="rId21"/>
    <p:sldId id="297" r:id="rId22"/>
    <p:sldId id="298" r:id="rId23"/>
    <p:sldId id="288" r:id="rId24"/>
    <p:sldId id="299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B8F3C-5C82-4355-9330-02C379858CBD}" type="datetimeFigureOut">
              <a:rPr lang="en-US" smtClean="0"/>
              <a:t>02-Jun-13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867B-938A-45EC-8943-A2597E7FB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5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867B-938A-45EC-8943-A2597E7FBA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8A67-63B7-414E-A685-D495DE964A0B}" type="datetimeFigureOut">
              <a:rPr lang="en-US" smtClean="0"/>
              <a:t>02-Jun-13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FB44-96B5-40C9-92FC-20688DC0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8A67-63B7-414E-A685-D495DE964A0B}" type="datetimeFigureOut">
              <a:rPr lang="en-US" smtClean="0"/>
              <a:t>02-Jun-13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FB44-96B5-40C9-92FC-20688DC0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8A67-63B7-414E-A685-D495DE964A0B}" type="datetimeFigureOut">
              <a:rPr lang="en-US" smtClean="0"/>
              <a:t>02-Jun-13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FB44-96B5-40C9-92FC-20688DC0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241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695325"/>
            <a:ext cx="6215063" cy="5889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 userDrawn="1"/>
        </p:nvSpPr>
        <p:spPr>
          <a:xfrm>
            <a:off x="8229600" y="304800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521875"/>
            <a:ext cx="5200339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5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8A67-63B7-414E-A685-D495DE964A0B}" type="datetimeFigureOut">
              <a:rPr lang="en-US" smtClean="0"/>
              <a:t>02-Jun-13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FB44-96B5-40C9-92FC-20688DC0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8A67-63B7-414E-A685-D495DE964A0B}" type="datetimeFigureOut">
              <a:rPr lang="en-US" smtClean="0"/>
              <a:t>02-Jun-13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FB44-96B5-40C9-92FC-20688DC0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8A67-63B7-414E-A685-D495DE964A0B}" type="datetimeFigureOut">
              <a:rPr lang="en-US" smtClean="0"/>
              <a:t>02-Jun-13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FB44-96B5-40C9-92FC-20688DC09D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8A67-63B7-414E-A685-D495DE964A0B}" type="datetimeFigureOut">
              <a:rPr lang="en-US" smtClean="0"/>
              <a:t>02-Jun-13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FB44-96B5-40C9-92FC-20688DC0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8A67-63B7-414E-A685-D495DE964A0B}" type="datetimeFigureOut">
              <a:rPr lang="en-US" smtClean="0"/>
              <a:t>02-Jun-13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FB44-96B5-40C9-92FC-20688DC0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8A67-63B7-414E-A685-D495DE964A0B}" type="datetimeFigureOut">
              <a:rPr lang="en-US" smtClean="0"/>
              <a:t>02-Jun-13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FB44-96B5-40C9-92FC-20688DC0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8A67-63B7-414E-A685-D495DE964A0B}" type="datetimeFigureOut">
              <a:rPr lang="en-US" smtClean="0"/>
              <a:t>02-Jun-13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7BFB44-96B5-40C9-92FC-20688DC0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8A67-63B7-414E-A685-D495DE964A0B}" type="datetimeFigureOut">
              <a:rPr lang="en-US" smtClean="0"/>
              <a:t>02-Jun-13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BFB44-96B5-40C9-92FC-20688DC09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1EC8A67-63B7-414E-A685-D495DE964A0B}" type="datetimeFigureOut">
              <a:rPr lang="en-US" smtClean="0"/>
              <a:t>02-Jun-13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37BFB44-96B5-40C9-92FC-20688DC09D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jpeg"/><Relationship Id="rId3" Type="http://schemas.openxmlformats.org/officeDocument/2006/relationships/slide" Target="slide6.xml"/><Relationship Id="rId7" Type="http://schemas.openxmlformats.org/officeDocument/2006/relationships/slide" Target="slide27.xml"/><Relationship Id="rId12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11" Type="http://schemas.openxmlformats.org/officeDocument/2006/relationships/slide" Target="slide4.xml"/><Relationship Id="rId5" Type="http://schemas.openxmlformats.org/officeDocument/2006/relationships/slide" Target="slide25.xml"/><Relationship Id="rId10" Type="http://schemas.openxmlformats.org/officeDocument/2006/relationships/slide" Target="slide8.xml"/><Relationship Id="rId4" Type="http://schemas.openxmlformats.org/officeDocument/2006/relationships/slide" Target="slide23.xml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9.gif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mailto:sazzadhm@gmail.com" TargetMode="External"/><Relationship Id="rId4" Type="http://schemas.openxmlformats.org/officeDocument/2006/relationships/hyperlink" Target="mailto:hm_sazzad@yahoo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6618516" y="384399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 আলোচনা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618516" y="2997588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প্রথম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6618516" y="470682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6618516" y="512767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6618516" y="5576668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বাড়ীর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618516" y="600808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6618516" y="2562664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শিখনফল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636552"/>
            <a:ext cx="2209800" cy="73504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সূচিপত্র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6" name="Rounded Rectangle 15">
            <a:hlinkClick r:id="rId9" action="ppaction://hlinksldjump"/>
          </p:cNvPr>
          <p:cNvSpPr/>
          <p:nvPr/>
        </p:nvSpPr>
        <p:spPr>
          <a:xfrm>
            <a:off x="6632584" y="169281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0" name="Rounded Rectangle 19">
            <a:hlinkClick r:id="rId10" action="ppaction://hlinksldjump"/>
          </p:cNvPr>
          <p:cNvSpPr/>
          <p:nvPr/>
        </p:nvSpPr>
        <p:spPr>
          <a:xfrm>
            <a:off x="6608308" y="341728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ঘোষনা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1" name="Rounded Rectangle 20">
            <a:hlinkClick r:id="" action="ppaction://noaction"/>
          </p:cNvPr>
          <p:cNvSpPr/>
          <p:nvPr/>
        </p:nvSpPr>
        <p:spPr>
          <a:xfrm>
            <a:off x="6615332" y="427775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5" name="Rounded Rectangle 24">
            <a:hlinkClick r:id="rId11" action="ppaction://hlinksldjump"/>
          </p:cNvPr>
          <p:cNvSpPr/>
          <p:nvPr/>
        </p:nvSpPr>
        <p:spPr>
          <a:xfrm>
            <a:off x="6629400" y="212774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প্রেষণা দান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6" name="Rounded Rectangle 25">
            <a:hlinkClick r:id="rId12" action="ppaction://hlinksldjump"/>
          </p:cNvPr>
          <p:cNvSpPr/>
          <p:nvPr/>
        </p:nvSpPr>
        <p:spPr>
          <a:xfrm>
            <a:off x="6629400" y="124147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শুভেচ্ছা বিনিময়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7" name="Title 17"/>
          <p:cNvSpPr txBox="1">
            <a:spLocks/>
          </p:cNvSpPr>
          <p:nvPr/>
        </p:nvSpPr>
        <p:spPr>
          <a:xfrm>
            <a:off x="-2046516" y="22066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275147-acer-am3470-uc30p-full-set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3516" y="1692816"/>
            <a:ext cx="4935949" cy="38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3" grpId="0" build="p" animBg="1"/>
      <p:bldP spid="14" grpId="0" build="p" animBg="1"/>
      <p:bldP spid="15" grpId="0" animBg="1"/>
      <p:bldP spid="16" grpId="0" build="p" animBg="1"/>
      <p:bldP spid="20" grpId="0" build="p" animBg="1"/>
      <p:bldP spid="21" grpId="0" build="p" animBg="1"/>
      <p:bldP spid="25" grpId="0" build="p" animBg="1"/>
      <p:bldP spid="2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21920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6800" y="2667000"/>
            <a:ext cx="6705600" cy="838200"/>
          </a:xfrm>
          <a:prstGeom prst="rect">
            <a:avLst/>
          </a:prstGeom>
        </p:spPr>
        <p:txBody>
          <a:bodyPr/>
          <a:lstStyle/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 বলতে কি বুঝ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?</a:t>
            </a:r>
            <a:endParaRPr kumimoji="0" lang="bn-BD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pic>
        <p:nvPicPr>
          <p:cNvPr id="5" name="Picture 4" descr="MimioReading_iPadA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114800"/>
            <a:ext cx="28575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93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305800" cy="85344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কম্পিউটার</a:t>
            </a:r>
            <a:endParaRPr lang="en-US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266699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SutonnyMJ" pitchFamily="2" charset="0"/>
              </a:rPr>
              <a:t>evsjv</a:t>
            </a:r>
            <a:r>
              <a:rPr lang="en-US" sz="2800" dirty="0">
                <a:latin typeface="SutonnyMJ" pitchFamily="2" charset="0"/>
              </a:rPr>
              <a:t>‡`k </a:t>
            </a:r>
            <a:r>
              <a:rPr lang="en-US" sz="2800" dirty="0" err="1">
                <a:latin typeface="SutonnyMJ" pitchFamily="2" charset="0"/>
              </a:rPr>
              <a:t>KwcivBU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AvB‡b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Kw¤úDUv‡ii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msÁv</a:t>
            </a:r>
            <a:r>
              <a:rPr lang="en-US" sz="2800" dirty="0">
                <a:latin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</a:rPr>
              <a:t>Iqv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n‡q‡Q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Gfv‡e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ÔÔKw¤úDUvi</a:t>
            </a:r>
            <a:r>
              <a:rPr lang="en-US" sz="2800" dirty="0">
                <a:latin typeface="SutonnyMJ" pitchFamily="2" charset="0"/>
              </a:rPr>
              <a:t> A‡_© †</a:t>
            </a:r>
            <a:r>
              <a:rPr lang="en-US" sz="2800" dirty="0" err="1">
                <a:latin typeface="SutonnyMJ" pitchFamily="2" charset="0"/>
              </a:rPr>
              <a:t>gKvwbK¨vj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B‡jK‡Uªv‡gKvwbK¨vj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B‡jKUªwbK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g¨vM‡bwUK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B‡jK‡Uªvg¨vM‡bwUK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wWwRUvj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AcwUK¨vj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Ab</a:t>
            </a:r>
            <a:r>
              <a:rPr lang="en-US" sz="2800" dirty="0">
                <a:latin typeface="SutonnyMJ" pitchFamily="2" charset="0"/>
              </a:rPr>
              <a:t>¨ †</a:t>
            </a:r>
            <a:r>
              <a:rPr lang="en-US" sz="2800" dirty="0" err="1">
                <a:latin typeface="SutonnyMJ" pitchFamily="2" charset="0"/>
              </a:rPr>
              <a:t>Kv‡bv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c×wZi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Bgcvjm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e¨envi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Kwiqv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jwRK¨vj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MvwYwZK</a:t>
            </a:r>
            <a:r>
              <a:rPr lang="en-US" sz="2800" dirty="0">
                <a:latin typeface="SutonnyMJ" pitchFamily="2" charset="0"/>
              </a:rPr>
              <a:t> †h †</a:t>
            </a:r>
            <a:r>
              <a:rPr lang="en-US" sz="2800" dirty="0" err="1">
                <a:latin typeface="SutonnyMJ" pitchFamily="2" charset="0"/>
              </a:rPr>
              <a:t>Kv‡bv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KvRKg</a:t>
            </a:r>
            <a:r>
              <a:rPr lang="en-US" sz="2800" dirty="0">
                <a:latin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</a:rPr>
              <a:t>m¤úv`b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Ggb</a:t>
            </a:r>
            <a:r>
              <a:rPr lang="en-US" sz="2800" dirty="0">
                <a:latin typeface="SutonnyMJ" pitchFamily="2" charset="0"/>
              </a:rPr>
              <a:t> Z_¨</a:t>
            </a:r>
            <a:r>
              <a:rPr lang="en-US" sz="2800" dirty="0" err="1">
                <a:latin typeface="SutonnyMJ" pitchFamily="2" charset="0"/>
              </a:rPr>
              <a:t>cÖwµqvKiY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hš</a:t>
            </a:r>
            <a:r>
              <a:rPr lang="en-US" sz="2800" dirty="0">
                <a:latin typeface="SutonnyMJ" pitchFamily="2" charset="0"/>
              </a:rPr>
              <a:t>¿ </a:t>
            </a:r>
            <a:r>
              <a:rPr lang="en-US" sz="2800" dirty="0" err="1">
                <a:latin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wm‡ógÕÕ</a:t>
            </a:r>
            <a:r>
              <a:rPr lang="en-US" sz="2800" dirty="0">
                <a:latin typeface="SutonnyMJ" pitchFamily="2" charset="0"/>
              </a:rPr>
              <a:t> †K †</a:t>
            </a:r>
            <a:r>
              <a:rPr lang="en-US" sz="2800" dirty="0" err="1">
                <a:latin typeface="SutonnyMJ" pitchFamily="2" charset="0"/>
              </a:rPr>
              <a:t>evSvq</a:t>
            </a:r>
            <a:r>
              <a:rPr lang="en-US" sz="2800" dirty="0">
                <a:latin typeface="SutonnyMJ" pitchFamily="2" charset="0"/>
              </a:rPr>
              <a:t>|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419600"/>
            <a:ext cx="83058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SutonnyMJ" pitchFamily="2" charset="0"/>
              </a:rPr>
              <a:t>Kw¤úDUvi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n‡jv</a:t>
            </a:r>
            <a:r>
              <a:rPr lang="en-US" sz="2400" dirty="0">
                <a:latin typeface="SutonnyMJ" pitchFamily="2" charset="0"/>
              </a:rPr>
              <a:t>  </a:t>
            </a:r>
            <a:r>
              <a:rPr lang="en-US" sz="2400" dirty="0"/>
              <a:t>''Programmable digital electronic device''. </a:t>
            </a:r>
          </a:p>
          <a:p>
            <a:pPr algn="just"/>
            <a:r>
              <a:rPr lang="en-US" sz="2400" dirty="0"/>
              <a:t> </a:t>
            </a:r>
          </a:p>
          <a:p>
            <a:pPr algn="just"/>
            <a:r>
              <a:rPr lang="en-US" sz="2400" dirty="0" err="1">
                <a:latin typeface="SutonnyMJ" pitchFamily="2" charset="0"/>
              </a:rPr>
              <a:t>Ab¨fv‡e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ejv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</a:rPr>
              <a:t>, </a:t>
            </a:r>
            <a:r>
              <a:rPr lang="en-US" sz="2400" dirty="0"/>
              <a:t>A computer is a machine that manipulates data according to </a:t>
            </a:r>
            <a:r>
              <a:rPr lang="en-US" sz="2400" dirty="0" smtClean="0"/>
              <a:t>a list </a:t>
            </a:r>
            <a:r>
              <a:rPr lang="en-US" sz="2400" dirty="0"/>
              <a:t>of instructions.</a:t>
            </a: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685800" y="6400800"/>
            <a:ext cx="609600" cy="3810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Return 5">
            <a:hlinkClick r:id="" action="ppaction://hlinkshowjump?jump=previousslide" highlightClick="1"/>
          </p:cNvPr>
          <p:cNvSpPr/>
          <p:nvPr/>
        </p:nvSpPr>
        <p:spPr>
          <a:xfrm rot="16200000">
            <a:off x="1879092" y="6198107"/>
            <a:ext cx="356617" cy="762002"/>
          </a:xfrm>
          <a:prstGeom prst="actionButtonRetur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2743200" y="6375042"/>
            <a:ext cx="914400" cy="381000"/>
          </a:xfrm>
          <a:prstGeom prst="actionButtonHom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imated_computer_student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4073236" cy="3733800"/>
          </a:xfrm>
          <a:prstGeom prst="rect">
            <a:avLst/>
          </a:prstGeom>
        </p:spPr>
      </p:pic>
      <p:pic>
        <p:nvPicPr>
          <p:cNvPr id="6" name="Picture 5" descr="b-421325-animated_comput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76400"/>
            <a:ext cx="4610100" cy="461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5486400"/>
            <a:ext cx="1524000" cy="510778"/>
          </a:xfrm>
          <a:prstGeom prst="wedgeRoundRectCallout">
            <a:avLst>
              <a:gd name="adj1" fmla="val 116952"/>
              <a:gd name="adj2" fmla="val -13715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স্বয়ংক্রিয়তা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743200"/>
            <a:ext cx="1524000" cy="510778"/>
          </a:xfrm>
          <a:prstGeom prst="wedgeRoundRectCallout">
            <a:avLst>
              <a:gd name="adj1" fmla="val -83048"/>
              <a:gd name="adj2" fmla="val -1570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দ্রুততা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ngineering_services_mechanical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033463"/>
            <a:ext cx="4391025" cy="384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5867400"/>
            <a:ext cx="1905000" cy="510778"/>
          </a:xfrm>
          <a:prstGeom prst="wedgeRoundRectCallout">
            <a:avLst>
              <a:gd name="adj1" fmla="val 28063"/>
              <a:gd name="adj2" fmla="val -22809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ক্লান্তিহীনতা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59394" name="Picture 2" descr="C:\Users\Manju\Desktop\Picture Manjur\Energy_Valve_Compu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4652511" cy="3357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2133600"/>
            <a:ext cx="1295400" cy="510778"/>
          </a:xfrm>
          <a:prstGeom prst="wedgeRoundRectCallout">
            <a:avLst>
              <a:gd name="adj1" fmla="val -49651"/>
              <a:gd name="adj2" fmla="val 22656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সূক্ষ্মতা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2472-raspberry-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258"/>
            <a:ext cx="4440420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257800"/>
            <a:ext cx="1295400" cy="510778"/>
          </a:xfrm>
          <a:prstGeom prst="wedgeRoundRectCallout">
            <a:avLst>
              <a:gd name="adj1" fmla="val -70939"/>
              <a:gd name="adj2" fmla="val -22524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বহুমূখীতা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" name="Picture 3" descr="SH-34_2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24200"/>
            <a:ext cx="4572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1143000"/>
            <a:ext cx="1828800" cy="510778"/>
          </a:xfrm>
          <a:prstGeom prst="wedgeRoundRectCallout">
            <a:avLst>
              <a:gd name="adj1" fmla="val -235"/>
              <a:gd name="adj2" fmla="val 32318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স্মৃতিভান্ডার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sty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" y="1015998"/>
            <a:ext cx="3829050" cy="3790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562600"/>
            <a:ext cx="2590800" cy="510778"/>
          </a:xfrm>
          <a:prstGeom prst="wedgeRoundRectCallout">
            <a:avLst>
              <a:gd name="adj1" fmla="val 37185"/>
              <a:gd name="adj2" fmla="val -19683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যুক্তিসঙ্গত সিদ্ধান্ত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38" y="2362200"/>
            <a:ext cx="3457862" cy="4093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1371600"/>
            <a:ext cx="1676400" cy="510778"/>
          </a:xfrm>
          <a:prstGeom prst="wedgeRoundRectCallout">
            <a:avLst>
              <a:gd name="adj1" fmla="val 210"/>
              <a:gd name="adj2" fmla="val 26919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নির্ভূল</a:t>
            </a:r>
            <a:endParaRPr lang="en-US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219200"/>
            <a:ext cx="4343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জোড়ায়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57300" y="2634343"/>
            <a:ext cx="6705600" cy="838200"/>
          </a:xfrm>
          <a:prstGeom prst="rect">
            <a:avLst/>
          </a:prstGeom>
        </p:spPr>
        <p:txBody>
          <a:bodyPr/>
          <a:lstStyle/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কম্পিউটারের</a:t>
            </a:r>
            <a:r>
              <a:rPr kumimoji="0" lang="bn-BD" sz="4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বৈশিষ্ট্যসমূহ লিখ</a:t>
            </a:r>
            <a:endParaRPr kumimoji="0" lang="bn-BD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pic>
        <p:nvPicPr>
          <p:cNvPr id="5" name="Picture 4" descr="MimioReading_iPadA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114800"/>
            <a:ext cx="28575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293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897082"/>
            <a:ext cx="7924800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3600" dirty="0" err="1">
                <a:latin typeface="SutonnyMJ" pitchFamily="2" charset="0"/>
              </a:rPr>
              <a:t>Kw¤úDUv‡ii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me‡P‡q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eo</a:t>
            </a:r>
            <a:r>
              <a:rPr lang="en-US" sz="3600" dirty="0">
                <a:latin typeface="SutonnyMJ" pitchFamily="2" charset="0"/>
              </a:rPr>
              <a:t> ˆ</a:t>
            </a:r>
            <a:r>
              <a:rPr lang="en-US" sz="3600" dirty="0" err="1">
                <a:latin typeface="SutonnyMJ" pitchFamily="2" charset="0"/>
              </a:rPr>
              <a:t>ewkó</a:t>
            </a:r>
            <a:r>
              <a:rPr lang="en-US" sz="3600" dirty="0">
                <a:latin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</a:rPr>
              <a:t>n‡jv</a:t>
            </a:r>
            <a:r>
              <a:rPr lang="en-US" sz="3600" dirty="0">
                <a:latin typeface="SutonnyMJ" pitchFamily="2" charset="0"/>
              </a:rPr>
              <a:t> GB </a:t>
            </a:r>
            <a:r>
              <a:rPr lang="en-US" sz="3600" dirty="0" err="1">
                <a:latin typeface="SutonnyMJ" pitchFamily="2" charset="0"/>
              </a:rPr>
              <a:t>hš¿wU</a:t>
            </a:r>
            <a:r>
              <a:rPr lang="en-US" sz="3600" dirty="0">
                <a:latin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</a:rPr>
              <a:t>cÖvMÖvg‡hvM</a:t>
            </a:r>
            <a:r>
              <a:rPr lang="en-US" sz="3600" dirty="0">
                <a:latin typeface="SutonnyMJ" pitchFamily="2" charset="0"/>
              </a:rPr>
              <a:t>¨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GB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hš¿wU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eûgyLx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Kv‡Ri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eûKvR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GKmv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‡_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Kivi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Ges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A‡bK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h‡š¿i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 GKK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weKí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wn‡m‡e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KvR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K‡i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|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2060"/>
                </a:solidFill>
                <a:latin typeface="SutonnyMJ" pitchFamily="2" charset="0"/>
              </a:rPr>
              <a:t>দ্রুত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MwZ‡Z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KvR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</a:rPr>
              <a:t>Kiv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</a:rPr>
              <a:t>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3600" dirty="0" err="1">
                <a:latin typeface="SutonnyMJ" pitchFamily="2" charset="0"/>
              </a:rPr>
              <a:t>wbfy©jfv‡e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</a:rPr>
              <a:t>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¯§„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wZi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</a:rPr>
              <a:t>e¨e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</a:rPr>
              <a:t>¯’v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609600"/>
            <a:ext cx="79248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/>
            <a:sp3d extrusionH="57150">
              <a:bevelT w="38100" h="381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কম্পিউটারের</a:t>
            </a:r>
            <a:r>
              <a:rPr lang="en-US" sz="4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বৈশিষ্ট্য</a:t>
            </a:r>
            <a:r>
              <a:rPr lang="en-US" sz="4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...</a:t>
            </a:r>
            <a:endParaRPr lang="en-US" sz="44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anju\Desktop\Picture Manjur\Energy_Valve_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7608" y="3652838"/>
            <a:ext cx="1273666" cy="919162"/>
          </a:xfrm>
          <a:prstGeom prst="rect">
            <a:avLst/>
          </a:prstGeom>
          <a:noFill/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4" y="2743200"/>
            <a:ext cx="990600" cy="762000"/>
          </a:xfrm>
          <a:prstGeom prst="rect">
            <a:avLst/>
          </a:prstGeom>
        </p:spPr>
      </p:pic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609600" y="1993900"/>
            <a:ext cx="728663" cy="604838"/>
          </a:xfrm>
          <a:custGeom>
            <a:avLst/>
            <a:gdLst>
              <a:gd name="T0" fmla="*/ 559594 w 21600"/>
              <a:gd name="T1" fmla="*/ 0 h 21600"/>
              <a:gd name="T2" fmla="*/ 0 w 21600"/>
              <a:gd name="T3" fmla="*/ 302419 h 21600"/>
              <a:gd name="T4" fmla="*/ 559594 w 21600"/>
              <a:gd name="T5" fmla="*/ 604838 h 21600"/>
              <a:gd name="T6" fmla="*/ 746125 w 21600"/>
              <a:gd name="T7" fmla="*/ 3024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609600" y="2898775"/>
            <a:ext cx="728663" cy="604838"/>
          </a:xfrm>
          <a:custGeom>
            <a:avLst/>
            <a:gdLst>
              <a:gd name="T0" fmla="*/ 559594 w 21600"/>
              <a:gd name="T1" fmla="*/ 0 h 21600"/>
              <a:gd name="T2" fmla="*/ 0 w 21600"/>
              <a:gd name="T3" fmla="*/ 302419 h 21600"/>
              <a:gd name="T4" fmla="*/ 559594 w 21600"/>
              <a:gd name="T5" fmla="*/ 604838 h 21600"/>
              <a:gd name="T6" fmla="*/ 746125 w 21600"/>
              <a:gd name="T7" fmla="*/ 3024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609600" y="3751263"/>
            <a:ext cx="728663" cy="604837"/>
          </a:xfrm>
          <a:custGeom>
            <a:avLst/>
            <a:gdLst>
              <a:gd name="T0" fmla="*/ 559594 w 21600"/>
              <a:gd name="T1" fmla="*/ 0 h 21600"/>
              <a:gd name="T2" fmla="*/ 0 w 21600"/>
              <a:gd name="T3" fmla="*/ 302419 h 21600"/>
              <a:gd name="T4" fmla="*/ 559594 w 21600"/>
              <a:gd name="T5" fmla="*/ 604837 h 21600"/>
              <a:gd name="T6" fmla="*/ 746125 w 21600"/>
              <a:gd name="T7" fmla="*/ 3024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414463" y="1905000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latin typeface="SolaimanLipi" pitchFamily="65" charset="0"/>
                <a:cs typeface="SolaimanLipi" pitchFamily="65" charset="0"/>
              </a:rPr>
              <a:t>দ্রুতগতি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600" dirty="0">
                <a:cs typeface="Times New Roman" panose="02020603050405020304" pitchFamily="18" charset="0"/>
              </a:rPr>
              <a:t>High speed) 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414463" y="2863850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latin typeface="SolaimanLipi" pitchFamily="65" charset="0"/>
                <a:cs typeface="SolaimanLipi" pitchFamily="65" charset="0"/>
              </a:rPr>
              <a:t>নির্ভুলতা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600" dirty="0">
                <a:cs typeface="Times New Roman" panose="02020603050405020304" pitchFamily="18" charset="0"/>
              </a:rPr>
              <a:t>Correctness) 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1414463" y="3773488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latin typeface="SolaimanLipi" pitchFamily="65" charset="0"/>
                <a:cs typeface="SolaimanLipi" pitchFamily="65" charset="0"/>
              </a:rPr>
              <a:t>সূক্ষ্মতা</a:t>
            </a:r>
            <a:r>
              <a:rPr lang="bn-BD" sz="36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3600" dirty="0">
                <a:cs typeface="Times New Roman" panose="02020603050405020304" pitchFamily="18" charset="0"/>
              </a:rPr>
              <a:t>Accuracy) </a:t>
            </a:r>
          </a:p>
        </p:txBody>
      </p:sp>
      <p:pic>
        <p:nvPicPr>
          <p:cNvPr id="15" name="Picture 14" descr="animated_computer_student_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273" y="1765300"/>
            <a:ext cx="1149927" cy="1054100"/>
          </a:xfrm>
          <a:prstGeom prst="rect">
            <a:avLst/>
          </a:prstGeom>
        </p:spPr>
      </p:pic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14361" y="4677228"/>
            <a:ext cx="723901" cy="698500"/>
          </a:xfrm>
          <a:custGeom>
            <a:avLst/>
            <a:gdLst>
              <a:gd name="T0" fmla="*/ 582216 w 21600"/>
              <a:gd name="T1" fmla="*/ 0 h 21600"/>
              <a:gd name="T2" fmla="*/ 0 w 21600"/>
              <a:gd name="T3" fmla="*/ 349250 h 21600"/>
              <a:gd name="T4" fmla="*/ 582216 w 21600"/>
              <a:gd name="T5" fmla="*/ 698500 h 21600"/>
              <a:gd name="T6" fmla="*/ 776288 w 21600"/>
              <a:gd name="T7" fmla="*/ 349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614361" y="5626100"/>
            <a:ext cx="723901" cy="698500"/>
          </a:xfrm>
          <a:custGeom>
            <a:avLst/>
            <a:gdLst>
              <a:gd name="T0" fmla="*/ 582216 w 21600"/>
              <a:gd name="T1" fmla="*/ 0 h 21600"/>
              <a:gd name="T2" fmla="*/ 0 w 21600"/>
              <a:gd name="T3" fmla="*/ 349250 h 21600"/>
              <a:gd name="T4" fmla="*/ 582216 w 21600"/>
              <a:gd name="T5" fmla="*/ 698500 h 21600"/>
              <a:gd name="T6" fmla="*/ 776288 w 21600"/>
              <a:gd name="T7" fmla="*/ 349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14463" y="4699453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latin typeface="SolaimanLipi" pitchFamily="65" charset="0"/>
                <a:cs typeface="SolaimanLipi" pitchFamily="65" charset="0"/>
              </a:rPr>
              <a:t>বিশ্বাসযোগ্যতা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600" dirty="0">
                <a:cs typeface="Times New Roman" panose="02020603050405020304" pitchFamily="18" charset="0"/>
              </a:rPr>
              <a:t>Reliability) 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414463" y="5661025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latin typeface="SolaimanLipi" pitchFamily="65" charset="0"/>
                <a:cs typeface="SolaimanLipi" pitchFamily="65" charset="0"/>
              </a:rPr>
              <a:t>ক্লান্তিহীনতা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600" dirty="0">
                <a:cs typeface="Times New Roman" panose="02020603050405020304" pitchFamily="18" charset="0"/>
              </a:rPr>
              <a:t>Diligence) </a:t>
            </a:r>
          </a:p>
        </p:txBody>
      </p:sp>
      <p:pic>
        <p:nvPicPr>
          <p:cNvPr id="20" name="Picture 6" descr="engineering_services_mechanical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584142"/>
            <a:ext cx="1066800" cy="72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2012-03-11-06-56-20-4f5c4c94a1ef3-smartphone-security-tips.jpg"/>
          <p:cNvPicPr>
            <a:picLocks noChangeAspect="1"/>
          </p:cNvPicPr>
          <p:nvPr/>
        </p:nvPicPr>
        <p:blipFill>
          <a:blip r:embed="rId6"/>
          <a:srcRect l="21765" t="1931" r="28823" b="5365"/>
          <a:stretch>
            <a:fillRect/>
          </a:stretch>
        </p:blipFill>
        <p:spPr>
          <a:xfrm>
            <a:off x="7315200" y="4666344"/>
            <a:ext cx="1066800" cy="743856"/>
          </a:xfrm>
          <a:prstGeom prst="rect">
            <a:avLst/>
          </a:prstGeom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609600" y="609600"/>
            <a:ext cx="79248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/>
            <a:sp3d extrusionH="57150">
              <a:bevelT w="38100" h="381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কম্পিউটারের</a:t>
            </a:r>
            <a:r>
              <a:rPr lang="en-US" sz="4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বৈশিষ্ট্য</a:t>
            </a:r>
            <a:r>
              <a:rPr lang="en-US" sz="4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...</a:t>
            </a:r>
            <a:endParaRPr lang="en-US" sz="44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2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18" grpId="0" animBg="1"/>
      <p:bldP spid="64519" grpId="0" animBg="1"/>
      <p:bldP spid="64520" grpId="0" animBg="1"/>
      <p:bldP spid="64521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461962" y="1729016"/>
            <a:ext cx="652916" cy="698500"/>
          </a:xfrm>
          <a:custGeom>
            <a:avLst/>
            <a:gdLst>
              <a:gd name="T0" fmla="*/ 582216 w 21600"/>
              <a:gd name="T1" fmla="*/ 0 h 21600"/>
              <a:gd name="T2" fmla="*/ 0 w 21600"/>
              <a:gd name="T3" fmla="*/ 349250 h 21600"/>
              <a:gd name="T4" fmla="*/ 582216 w 21600"/>
              <a:gd name="T5" fmla="*/ 698500 h 21600"/>
              <a:gd name="T6" fmla="*/ 776288 w 21600"/>
              <a:gd name="T7" fmla="*/ 349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461962" y="2722787"/>
            <a:ext cx="652916" cy="698500"/>
          </a:xfrm>
          <a:custGeom>
            <a:avLst/>
            <a:gdLst>
              <a:gd name="T0" fmla="*/ 582216 w 21600"/>
              <a:gd name="T1" fmla="*/ 0 h 21600"/>
              <a:gd name="T2" fmla="*/ 0 w 21600"/>
              <a:gd name="T3" fmla="*/ 349250 h 21600"/>
              <a:gd name="T4" fmla="*/ 582216 w 21600"/>
              <a:gd name="T5" fmla="*/ 698500 h 21600"/>
              <a:gd name="T6" fmla="*/ 776288 w 21600"/>
              <a:gd name="T7" fmla="*/ 349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262063" y="1781403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স্মৃতি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ভান্ডার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3600" dirty="0">
                <a:cs typeface="Times New Roman" panose="02020603050405020304" pitchFamily="18" charset="0"/>
              </a:rPr>
              <a:t>Memory) 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1262063" y="2776762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latin typeface="SolaimanLipi" pitchFamily="65" charset="0"/>
                <a:cs typeface="SolaimanLipi" pitchFamily="65" charset="0"/>
              </a:rPr>
              <a:t>স্বয়ংক্রিয়তা</a:t>
            </a:r>
            <a:r>
              <a:rPr lang="bn-BD" sz="36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3600" dirty="0">
                <a:cs typeface="Times New Roman" panose="02020603050405020304" pitchFamily="18" charset="0"/>
              </a:rPr>
              <a:t>Automation)</a:t>
            </a:r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461962" y="3731984"/>
            <a:ext cx="652916" cy="698500"/>
          </a:xfrm>
          <a:custGeom>
            <a:avLst/>
            <a:gdLst>
              <a:gd name="T0" fmla="*/ 582216 w 21600"/>
              <a:gd name="T1" fmla="*/ 0 h 21600"/>
              <a:gd name="T2" fmla="*/ 0 w 21600"/>
              <a:gd name="T3" fmla="*/ 349250 h 21600"/>
              <a:gd name="T4" fmla="*/ 582216 w 21600"/>
              <a:gd name="T5" fmla="*/ 698500 h 21600"/>
              <a:gd name="T6" fmla="*/ 776288 w 21600"/>
              <a:gd name="T7" fmla="*/ 349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1262063" y="3763734"/>
            <a:ext cx="5519738" cy="625475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500" spc="-300" dirty="0" err="1">
                <a:latin typeface="SolaimanLipi" pitchFamily="65" charset="0"/>
                <a:cs typeface="SolaimanLipi" pitchFamily="65" charset="0"/>
              </a:rPr>
              <a:t>যুক্তিসঙ্গত</a:t>
            </a:r>
            <a:r>
              <a:rPr lang="en-US" sz="3500" spc="-3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spc="-300" dirty="0" err="1">
                <a:latin typeface="SolaimanLipi" pitchFamily="65" charset="0"/>
                <a:cs typeface="SolaimanLipi" pitchFamily="65" charset="0"/>
              </a:rPr>
              <a:t>সিদ্ধান্ত</a:t>
            </a:r>
            <a:r>
              <a:rPr lang="en-US" sz="3500" spc="-300" dirty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500" spc="-300" dirty="0">
                <a:cs typeface="Times New Roman" panose="02020603050405020304" pitchFamily="18" charset="0"/>
              </a:rPr>
              <a:t>Logical Decision)</a:t>
            </a:r>
          </a:p>
        </p:txBody>
      </p:sp>
      <p:sp>
        <p:nvSpPr>
          <p:cNvPr id="67606" name="AutoShape 22"/>
          <p:cNvSpPr>
            <a:spLocks noChangeArrowheads="1"/>
          </p:cNvSpPr>
          <p:nvPr/>
        </p:nvSpPr>
        <p:spPr bwMode="auto">
          <a:xfrm>
            <a:off x="457200" y="4691285"/>
            <a:ext cx="652915" cy="698500"/>
          </a:xfrm>
          <a:custGeom>
            <a:avLst/>
            <a:gdLst>
              <a:gd name="T0" fmla="*/ 582215 w 21600"/>
              <a:gd name="T1" fmla="*/ 0 h 21600"/>
              <a:gd name="T2" fmla="*/ 0 w 21600"/>
              <a:gd name="T3" fmla="*/ 349250 h 21600"/>
              <a:gd name="T4" fmla="*/ 582215 w 21600"/>
              <a:gd name="T5" fmla="*/ 698500 h 21600"/>
              <a:gd name="T6" fmla="*/ 776287 w 21600"/>
              <a:gd name="T7" fmla="*/ 349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7607" name="AutoShape 23"/>
          <p:cNvSpPr>
            <a:spLocks noChangeArrowheads="1"/>
          </p:cNvSpPr>
          <p:nvPr/>
        </p:nvSpPr>
        <p:spPr bwMode="auto">
          <a:xfrm>
            <a:off x="457200" y="5673272"/>
            <a:ext cx="652915" cy="698500"/>
          </a:xfrm>
          <a:custGeom>
            <a:avLst/>
            <a:gdLst>
              <a:gd name="T0" fmla="*/ 582215 w 21600"/>
              <a:gd name="T1" fmla="*/ 0 h 21600"/>
              <a:gd name="T2" fmla="*/ 0 w 21600"/>
              <a:gd name="T3" fmla="*/ 349250 h 21600"/>
              <a:gd name="T4" fmla="*/ 582215 w 21600"/>
              <a:gd name="T5" fmla="*/ 698500 h 21600"/>
              <a:gd name="T6" fmla="*/ 776287 w 21600"/>
              <a:gd name="T7" fmla="*/ 3492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1257301" y="4721447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err="1">
                <a:latin typeface="SolaimanLipi" pitchFamily="65" charset="0"/>
                <a:cs typeface="SolaimanLipi" pitchFamily="65" charset="0"/>
              </a:rPr>
              <a:t>বহুমুখিতা</a:t>
            </a:r>
            <a:r>
              <a:rPr lang="bn-BD" sz="36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3600" dirty="0">
                <a:cs typeface="Times New Roman" panose="02020603050405020304" pitchFamily="18" charset="0"/>
              </a:rPr>
              <a:t>Versatility)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1271588" y="5725659"/>
            <a:ext cx="5519738" cy="64135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spc="-300" dirty="0" err="1">
                <a:latin typeface="SolaimanLipi" pitchFamily="65" charset="0"/>
                <a:cs typeface="SolaimanLipi" pitchFamily="65" charset="0"/>
              </a:rPr>
              <a:t>অসীম</a:t>
            </a:r>
            <a:r>
              <a:rPr lang="en-US" sz="3600" spc="-3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spc="-300" dirty="0" err="1">
                <a:latin typeface="SolaimanLipi" pitchFamily="65" charset="0"/>
                <a:cs typeface="SolaimanLipi" pitchFamily="65" charset="0"/>
              </a:rPr>
              <a:t>জীবনীশক্তি</a:t>
            </a:r>
            <a:r>
              <a:rPr lang="bn-BD" sz="3600" spc="-3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spc="-300" dirty="0"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3600" spc="-300" dirty="0">
                <a:cs typeface="Times New Roman" panose="02020603050405020304" pitchFamily="18" charset="0"/>
              </a:rPr>
              <a:t>Endless Life)</a:t>
            </a:r>
          </a:p>
        </p:txBody>
      </p:sp>
      <p:pic>
        <p:nvPicPr>
          <p:cNvPr id="19" name="Picture 18" descr="tasty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657600"/>
            <a:ext cx="1066800" cy="838200"/>
          </a:xfrm>
          <a:prstGeom prst="rect">
            <a:avLst/>
          </a:prstGeom>
        </p:spPr>
      </p:pic>
      <p:pic>
        <p:nvPicPr>
          <p:cNvPr id="20" name="Picture 19" descr="152472-raspberry-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4648200"/>
            <a:ext cx="1066800" cy="730967"/>
          </a:xfrm>
          <a:prstGeom prst="rect">
            <a:avLst/>
          </a:prstGeom>
        </p:spPr>
      </p:pic>
      <p:pic>
        <p:nvPicPr>
          <p:cNvPr id="21" name="Picture 20" descr="SH-34_2-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1676400"/>
            <a:ext cx="1093381" cy="838200"/>
          </a:xfrm>
          <a:prstGeom prst="rect">
            <a:avLst/>
          </a:prstGeom>
        </p:spPr>
      </p:pic>
      <p:pic>
        <p:nvPicPr>
          <p:cNvPr id="24" name="Picture 23" descr="b-421325-animated_comput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4744" y="2590800"/>
            <a:ext cx="1157514" cy="1015998"/>
          </a:xfrm>
          <a:prstGeom prst="rect">
            <a:avLst/>
          </a:prstGeom>
        </p:spPr>
      </p:pic>
      <p:pic>
        <p:nvPicPr>
          <p:cNvPr id="25" name="Picture 24" descr="ur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5638800"/>
            <a:ext cx="1066800" cy="762000"/>
          </a:xfrm>
          <a:prstGeom prst="rect">
            <a:avLst/>
          </a:prstGeom>
        </p:spPr>
      </p:pic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609600" y="609600"/>
            <a:ext cx="79248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/>
            <a:sp3d extrusionH="57150">
              <a:bevelT w="38100" h="381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কম্পিউটারের</a:t>
            </a:r>
            <a:r>
              <a:rPr lang="en-US" sz="4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বৈশিষ্ট্য</a:t>
            </a:r>
            <a:r>
              <a:rPr lang="en-US" sz="4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...</a:t>
            </a:r>
            <a:endParaRPr lang="en-US" sz="44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animBg="1"/>
      <p:bldP spid="67594" grpId="0" animBg="1"/>
      <p:bldP spid="67600" grpId="0" animBg="1"/>
      <p:bldP spid="67601" grpId="0" animBg="1"/>
      <p:bldP spid="67602" grpId="0" animBg="1"/>
      <p:bldP spid="67603" grpId="0" animBg="1"/>
      <p:bldP spid="67606" grpId="0" animBg="1"/>
      <p:bldP spid="67607" grpId="0" animBg="1"/>
      <p:bldP spid="67608" grpId="0" animBg="1"/>
      <p:bldP spid="67609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" y="457200"/>
            <a:ext cx="9144000" cy="587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bn-BD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স্বাগতম</a:t>
            </a:r>
            <a:endParaRPr lang="en-US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810000" y="5486400"/>
            <a:ext cx="5181600" cy="13716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 sz="2200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Vrinda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52400" y="5486400"/>
            <a:ext cx="3471863" cy="13716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r"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155341"/>
              </p:ext>
            </p:extLst>
          </p:nvPr>
        </p:nvGraphicFramePr>
        <p:xfrm>
          <a:off x="381000" y="2590800"/>
          <a:ext cx="2133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90800"/>
                        <a:ext cx="21336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/>
          <p:cNvSpPr/>
          <p:nvPr/>
        </p:nvSpPr>
        <p:spPr>
          <a:xfrm>
            <a:off x="0" y="5486400"/>
            <a:ext cx="9144000" cy="1371600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209550 h 742950"/>
              <a:gd name="connsiteX1" fmla="*/ 9144000 w 9144000"/>
              <a:gd name="connsiteY1" fmla="*/ 0 h 742950"/>
              <a:gd name="connsiteX2" fmla="*/ 9144000 w 9144000"/>
              <a:gd name="connsiteY2" fmla="*/ 742950 h 742950"/>
              <a:gd name="connsiteX3" fmla="*/ 0 w 9144000"/>
              <a:gd name="connsiteY3" fmla="*/ 742950 h 742950"/>
              <a:gd name="connsiteX4" fmla="*/ 0 w 9144000"/>
              <a:gd name="connsiteY4" fmla="*/ 209550 h 742950"/>
              <a:gd name="connsiteX0" fmla="*/ 0 w 9144000"/>
              <a:gd name="connsiteY0" fmla="*/ 0 h 533400"/>
              <a:gd name="connsiteX1" fmla="*/ 9144000 w 9144000"/>
              <a:gd name="connsiteY1" fmla="*/ 47625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088694 w 9144000"/>
              <a:gd name="connsiteY1" fmla="*/ 52070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3400">
                <a:moveTo>
                  <a:pt x="0" y="0"/>
                </a:moveTo>
                <a:lnTo>
                  <a:pt x="9088694" y="520700"/>
                </a:lnTo>
                <a:lnTo>
                  <a:pt x="91440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609600" y="609600"/>
            <a:ext cx="79248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/>
            <a:sp3d extrusionH="57150">
              <a:bevelT w="38100" h="381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কম্পিউটারের</a:t>
            </a:r>
            <a:r>
              <a:rPr lang="en-US" sz="4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বৈশিষ্ট্য</a:t>
            </a:r>
            <a:r>
              <a:rPr lang="en-US" sz="4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...</a:t>
            </a:r>
            <a:endParaRPr lang="en-US" sz="44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7924800" cy="25907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</a:rPr>
              <a:t>m‡K‡Ûi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bn-BD" sz="2400" dirty="0" smtClean="0">
                <a:solidFill>
                  <a:srgbClr val="C00000"/>
                </a:solidFill>
                <a:latin typeface="SutonnyMJ" pitchFamily="2" charset="0"/>
              </a:rPr>
              <a:t>ক্ষ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</a:rPr>
              <a:t>z`ª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</a:rPr>
              <a:t>Zg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</a:rPr>
              <a:t> GKK¸‡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</a:rPr>
              <a:t>jv</a:t>
            </a:r>
            <a:r>
              <a:rPr lang="en-US" sz="28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 pitchFamily="2" charset="0"/>
              </a:rPr>
              <a:t>wb¤œiƒc</a:t>
            </a:r>
            <a:r>
              <a:rPr lang="bn-BD" sz="2800" dirty="0" smtClean="0">
                <a:solidFill>
                  <a:srgbClr val="C00000"/>
                </a:solidFill>
                <a:latin typeface="SutonnyMJ" pitchFamily="2" charset="0"/>
              </a:rPr>
              <a:t>-</a:t>
            </a:r>
            <a:endParaRPr lang="en-US" sz="2800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1 </a:t>
            </a:r>
            <a:r>
              <a:rPr lang="en-US" sz="28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wgwj</a:t>
            </a:r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†</a:t>
            </a:r>
            <a:r>
              <a:rPr lang="en-US" sz="28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m‡KÛ</a:t>
            </a:r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= 1 †</a:t>
            </a:r>
            <a:r>
              <a:rPr lang="en-US" sz="28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m‡K‡Ûi</a:t>
            </a:r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GK </a:t>
            </a:r>
            <a:r>
              <a:rPr lang="en-US" sz="28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nvRvi</a:t>
            </a:r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fv‡Mi</a:t>
            </a:r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GK </a:t>
            </a:r>
            <a:r>
              <a:rPr lang="en-US" sz="28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fvM</a:t>
            </a:r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|</a:t>
            </a:r>
          </a:p>
          <a:p>
            <a:r>
              <a:rPr lang="en-US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1 </a:t>
            </a:r>
            <a:r>
              <a:rPr lang="en-US" sz="28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gvB</a:t>
            </a:r>
            <a:r>
              <a:rPr lang="en-US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‡µv †</a:t>
            </a:r>
            <a:r>
              <a:rPr lang="en-US" sz="28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m‡KÛ</a:t>
            </a:r>
            <a:r>
              <a:rPr lang="en-US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= 1 †</a:t>
            </a:r>
            <a:r>
              <a:rPr lang="en-US" sz="28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m‡K‡Ûi</a:t>
            </a:r>
            <a:r>
              <a:rPr lang="en-US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`k j</a:t>
            </a:r>
            <a:r>
              <a:rPr lang="bn-BD" sz="2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ক্ষ</a:t>
            </a:r>
            <a:r>
              <a:rPr lang="en-US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fv‡Mi</a:t>
            </a:r>
            <a:r>
              <a:rPr lang="en-US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GK </a:t>
            </a:r>
            <a:r>
              <a:rPr lang="en-US" sz="28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fvM</a:t>
            </a:r>
            <a:r>
              <a:rPr lang="en-US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|</a:t>
            </a:r>
          </a:p>
          <a:p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1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b¨v‡bv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†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m‡KÛ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= 1 †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m‡K‡Ûi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GKk</a:t>
            </a:r>
            <a:r>
              <a:rPr lang="en-US" sz="2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†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KvwU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fv‡Mi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GK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fvM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|</a:t>
            </a:r>
          </a:p>
          <a:p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1 </a:t>
            </a:r>
            <a:r>
              <a:rPr lang="en-US" sz="28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wc‡Kv</a:t>
            </a:r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†</a:t>
            </a:r>
            <a:r>
              <a:rPr lang="en-US" sz="28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m‡KÛ</a:t>
            </a:r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= 1 †</a:t>
            </a:r>
            <a:r>
              <a:rPr lang="en-US" sz="28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m‡K‡Ûi</a:t>
            </a:r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GK </a:t>
            </a:r>
            <a:r>
              <a:rPr lang="en-US" sz="3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j</a:t>
            </a:r>
            <a:r>
              <a:rPr lang="bn-BD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ক্ষ</a:t>
            </a:r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†</a:t>
            </a:r>
            <a:r>
              <a:rPr lang="en-US" sz="28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KvwU</a:t>
            </a:r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fv‡Mi</a:t>
            </a:r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GK </a:t>
            </a:r>
            <a:r>
              <a:rPr lang="en-US" sz="28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fvM</a:t>
            </a:r>
            <a:r>
              <a:rPr lang="en-US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|</a:t>
            </a:r>
          </a:p>
          <a:p>
            <a:endParaRPr lang="en-US" sz="2800" dirty="0">
              <a:latin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0550" y="5257800"/>
            <a:ext cx="79248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Avi</a:t>
            </a:r>
            <a:r>
              <a:rPr lang="en-US" sz="2800" b="1" dirty="0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Kw¤úDUvi</a:t>
            </a:r>
            <a:r>
              <a:rPr lang="en-US" sz="2800" b="1" dirty="0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KvR</a:t>
            </a:r>
            <a:r>
              <a:rPr lang="en-US" sz="2800" b="1" dirty="0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K‡i</a:t>
            </a:r>
            <a:r>
              <a:rPr lang="en-US" sz="2800" b="1" dirty="0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b¨v‡bv</a:t>
            </a:r>
            <a:r>
              <a:rPr lang="en-US" sz="2800" b="1" dirty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†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m‡K‡Û</a:t>
            </a:r>
            <a:r>
              <a:rPr lang="en-US" sz="2800" b="1" dirty="0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365245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build="p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301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নিচের ছবিগুলো দেখে তাদের কাজগুলো বল</a:t>
            </a:r>
            <a:endParaRPr lang="en-US" sz="3600" b="1" dirty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65344" y="2095253"/>
            <a:ext cx="2819400" cy="2819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84744" y="1490913"/>
            <a:ext cx="1850977" cy="185097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97530" y="3350703"/>
            <a:ext cx="1850977" cy="198131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38247" y="3536053"/>
            <a:ext cx="1850977" cy="185097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84223" y="1519797"/>
            <a:ext cx="1850977" cy="185097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46424" y="5072742"/>
            <a:ext cx="2666999" cy="16764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606741" flipH="1">
            <a:off x="7744010" y="1622924"/>
            <a:ext cx="1025573" cy="559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</a:rPr>
              <a:t>iwWI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2774725" flipH="1">
            <a:off x="7922149" y="5180284"/>
            <a:ext cx="1025573" cy="559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</a:rPr>
              <a:t>wUwf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flipH="1">
            <a:off x="6439243" y="5991112"/>
            <a:ext cx="1025573" cy="559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utonnyMJ" pitchFamily="2" charset="0"/>
              </a:rPr>
              <a:t>w</a:t>
            </a:r>
            <a:r>
              <a:rPr lang="en-US" dirty="0" err="1" smtClean="0">
                <a:latin typeface="SutonnyMJ" pitchFamily="2" charset="0"/>
              </a:rPr>
              <a:t>fwmAvi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20283177">
            <a:off x="384810" y="4778177"/>
            <a:ext cx="990600" cy="390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</a:rPr>
              <a:t>d¨v</a:t>
            </a:r>
            <a:r>
              <a:rPr lang="en-US" dirty="0" smtClean="0">
                <a:latin typeface="SutonnyMJ" pitchFamily="2" charset="0"/>
              </a:rPr>
              <a:t>¯‹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2018577">
            <a:off x="163739" y="1656987"/>
            <a:ext cx="1194179" cy="442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</a:rPr>
              <a:t>K¨vjKz‡jUi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762000"/>
            <a:ext cx="8229600" cy="5899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GLb</a:t>
            </a:r>
            <a:r>
              <a:rPr lang="en-US" sz="33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 </a:t>
            </a:r>
            <a:r>
              <a:rPr lang="en-US" sz="33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Kw¤úDUv‡ii</a:t>
            </a:r>
            <a:r>
              <a:rPr lang="en-US" sz="33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 mv‡_ </a:t>
            </a:r>
            <a:r>
              <a:rPr lang="en-US" sz="33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A</a:t>
            </a:r>
            <a:r>
              <a:rPr lang="en-US" sz="33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b¨vb</a:t>
            </a:r>
            <a:r>
              <a:rPr lang="en-US" sz="33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¨ </a:t>
            </a:r>
            <a:r>
              <a:rPr lang="en-US" sz="33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B‡j</a:t>
            </a:r>
            <a:r>
              <a:rPr lang="en-US" sz="33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±ª</a:t>
            </a:r>
            <a:r>
              <a:rPr lang="en-US" sz="33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wbK</a:t>
            </a:r>
            <a:r>
              <a:rPr lang="en-US" sz="33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 h‡</a:t>
            </a:r>
            <a:r>
              <a:rPr lang="bn-BD" sz="2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ন্ত্র</a:t>
            </a:r>
            <a:r>
              <a:rPr lang="en-US" sz="33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i </a:t>
            </a:r>
            <a:r>
              <a:rPr lang="en-US" sz="33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cv_©K</a:t>
            </a:r>
            <a:r>
              <a:rPr lang="en-US" sz="33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¨ </a:t>
            </a:r>
            <a:r>
              <a:rPr lang="en-US" sz="33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makal" pitchFamily="2" charset="0"/>
                <a:ea typeface="Samakal" pitchFamily="2" charset="0"/>
                <a:cs typeface="Samakal" pitchFamily="2" charset="0"/>
              </a:rPr>
              <a:t>ej</a:t>
            </a:r>
            <a:endParaRPr lang="en-US" sz="33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makal" pitchFamily="2" charset="0"/>
              <a:ea typeface="Samakal" pitchFamily="2" charset="0"/>
              <a:cs typeface="Samak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077200" cy="624840"/>
          </a:xfr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3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66" charset="0"/>
                <a:cs typeface="SolaimanLipi" pitchFamily="66" charset="0"/>
              </a:rPr>
              <a:t>কম্পিউটার ও মোবাইল ফোনের পার্থক্য </a:t>
            </a:r>
            <a:endParaRPr lang="en-US" sz="36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267200" cy="5486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2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66" charset="0"/>
                <a:cs typeface="SolaimanLipi" pitchFamily="66" charset="0"/>
              </a:rPr>
              <a:t>কম্পিউটার</a:t>
            </a:r>
            <a:endParaRPr lang="en-US" sz="32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5664"/>
            <a:ext cx="4267200" cy="4145136"/>
          </a:xfr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181600" y="1356360"/>
            <a:ext cx="3352800" cy="54864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bn-BD" sz="32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66" charset="0"/>
                <a:cs typeface="SolaimanLipi" pitchFamily="66" charset="0"/>
              </a:rPr>
              <a:t>মোবাইল </a:t>
            </a:r>
            <a:r>
              <a:rPr lang="bn-BD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66" charset="0"/>
                <a:cs typeface="SolaimanLipi" pitchFamily="66" charset="0"/>
              </a:rPr>
              <a:t>ফোন</a:t>
            </a:r>
            <a:endParaRPr lang="en-US" sz="3200" dirty="0"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00514"/>
            <a:ext cx="2793642" cy="4147458"/>
          </a:xfr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949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rdseye group involved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371600" y="1110234"/>
            <a:ext cx="6477000" cy="49095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304800"/>
            <a:ext cx="793931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31371" y="2438400"/>
            <a:ext cx="8001000" cy="838200"/>
          </a:xfrm>
          <a:prstGeom prst="rect">
            <a:avLst/>
          </a:prstGeom>
          <a:noFill/>
        </p:spPr>
        <p:txBody>
          <a:bodyPr/>
          <a:lstStyle/>
          <a:p>
            <a:pPr marL="231775" lvl="0" indent="-231775" defTabSz="6429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BD" sz="2800" b="1" dirty="0" smtClean="0">
                <a:latin typeface="SolaimanLipi" pitchFamily="66" charset="0"/>
                <a:cs typeface="SolaimanLipi" pitchFamily="66" charset="0"/>
              </a:rPr>
              <a:t>কম্পিউটারের সাথে অন্যান্য ইলেকট্রনিক যন্ত্রের পার্থক্য লিখ।</a:t>
            </a:r>
            <a:endParaRPr kumimoji="0" lang="bn-BD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5885" y="5167086"/>
            <a:ext cx="7939314" cy="838200"/>
          </a:xfrm>
          <a:prstGeom prst="rect">
            <a:avLst/>
          </a:prstGeom>
          <a:noFill/>
        </p:spPr>
        <p:txBody>
          <a:bodyPr/>
          <a:lstStyle/>
          <a:p>
            <a:pPr marL="241300" lvl="0" indent="-241300" algn="r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bn-BD" sz="3200" b="1" dirty="0">
                <a:effectLst/>
                <a:latin typeface="SolaimanLipi" pitchFamily="66" charset="0"/>
                <a:cs typeface="SolaimanLipi" pitchFamily="66" charset="0"/>
              </a:rPr>
              <a:t>কম্পিউটার ও মোবাইল ফোনের </a:t>
            </a:r>
            <a:r>
              <a:rPr lang="bn-BD" sz="3200" b="1" dirty="0" smtClean="0">
                <a:effectLst/>
                <a:latin typeface="SolaimanLipi" pitchFamily="66" charset="0"/>
                <a:cs typeface="SolaimanLipi" pitchFamily="66" charset="0"/>
              </a:rPr>
              <a:t>পার্থক্য লিখ। </a:t>
            </a:r>
            <a:endParaRPr kumimoji="0" lang="bn-BD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algn="r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2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algn="r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2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algn="r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32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algn="r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algn="r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algn="r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241300" marR="0" lvl="0" indent="-241300" algn="r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Oval Callout 6"/>
          <p:cNvSpPr/>
          <p:nvPr/>
        </p:nvSpPr>
        <p:spPr>
          <a:xfrm rot="347973">
            <a:off x="6945839" y="3845351"/>
            <a:ext cx="1946319" cy="1096231"/>
          </a:xfrm>
          <a:prstGeom prst="wedgeEllipseCallout">
            <a:avLst>
              <a:gd name="adj1" fmla="val -90515"/>
              <a:gd name="adj2" fmla="val 8984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ইয়াহু</a:t>
            </a:r>
            <a:r>
              <a:rPr lang="bn-BD" sz="2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ও গুগল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Oval Callout 10"/>
          <p:cNvSpPr/>
          <p:nvPr/>
        </p:nvSpPr>
        <p:spPr>
          <a:xfrm rot="20554058">
            <a:off x="103347" y="852553"/>
            <a:ext cx="2284527" cy="1003522"/>
          </a:xfrm>
          <a:prstGeom prst="wedgeEllipseCallout">
            <a:avLst>
              <a:gd name="adj1" fmla="val 20403"/>
              <a:gd name="adj2" fmla="val 131933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ফেইসবুক</a:t>
            </a:r>
            <a:r>
              <a:rPr lang="bn-BD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ও </a:t>
            </a:r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টুইটার</a:t>
            </a:r>
            <a:r>
              <a:rPr lang="bn-BD" sz="24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দল</a:t>
            </a:r>
            <a:endParaRPr lang="en-US" sz="24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Kw¤úDUvi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I ‡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gvevBj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dv‡bi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Zzjbv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3562350" cy="42672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SutonnyMJ" pitchFamily="2" charset="0"/>
              </a:rPr>
              <a:t>AvKv‡i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eo</a:t>
            </a: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SutonnyMJ" pitchFamily="2" charset="0"/>
              </a:rPr>
              <a:t>mn‡R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enb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hvq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bv</a:t>
            </a: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SutonnyMJ" pitchFamily="2" charset="0"/>
              </a:rPr>
              <a:t>mvaviYZ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Zvi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Øviv</a:t>
            </a:r>
            <a:r>
              <a:rPr lang="en-US" dirty="0" smtClean="0">
                <a:latin typeface="SutonnyMJ" pitchFamily="2" charset="0"/>
              </a:rPr>
              <a:t> mshy³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SutonnyMJ" pitchFamily="2" charset="0"/>
              </a:rPr>
              <a:t>`vg †</a:t>
            </a:r>
            <a:r>
              <a:rPr lang="en-US" dirty="0" err="1" smtClean="0">
                <a:latin typeface="SutonnyMJ" pitchFamily="2" charset="0"/>
              </a:rPr>
              <a:t>ewk</a:t>
            </a: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SutonnyMJ" pitchFamily="2" charset="0"/>
              </a:rPr>
              <a:t>evZ©v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Av`vb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cÖ`vb</a:t>
            </a: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SutonnyMJ" pitchFamily="2" charset="0"/>
              </a:rPr>
              <a:t>‡`</a:t>
            </a:r>
            <a:r>
              <a:rPr lang="en-US" dirty="0" err="1">
                <a:latin typeface="SutonnyMJ" pitchFamily="2" charset="0"/>
              </a:rPr>
              <a:t>Lv</a:t>
            </a:r>
            <a:r>
              <a:rPr lang="en-US" dirty="0">
                <a:latin typeface="SutonnyMJ" pitchFamily="2" charset="0"/>
              </a:rPr>
              <a:t> I †</a:t>
            </a:r>
            <a:r>
              <a:rPr lang="en-US" dirty="0" err="1">
                <a:latin typeface="SutonnyMJ" pitchFamily="2" charset="0"/>
              </a:rPr>
              <a:t>kvbv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hvq</a:t>
            </a: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SutonnyMJ" pitchFamily="2" charset="0"/>
              </a:rPr>
              <a:t>we‡bv`b</a:t>
            </a: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SutonnyMJ" pitchFamily="2" charset="0"/>
              </a:rPr>
              <a:t>w</a:t>
            </a:r>
            <a:r>
              <a:rPr lang="en-US" dirty="0" err="1">
                <a:latin typeface="SutonnyMJ" pitchFamily="2" charset="0"/>
              </a:rPr>
              <a:t>¯’i</a:t>
            </a:r>
            <a:r>
              <a:rPr lang="en-US" dirty="0">
                <a:latin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</a:rPr>
              <a:t>Pjgvb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Qwe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Zvjv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hvq</a:t>
            </a: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SutonnyMJ" pitchFamily="2" charset="0"/>
              </a:rPr>
              <a:t>eo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eo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wn‡me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Kiv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hvq</a:t>
            </a:r>
            <a:endParaRPr lang="en-US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SutonnyMJ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700016" y="2057400"/>
            <a:ext cx="3834384" cy="4267200"/>
          </a:xfr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err="1" smtClean="0">
                <a:latin typeface="SutonnyMJ" pitchFamily="2" charset="0"/>
              </a:rPr>
              <a:t>AvKv‡i</a:t>
            </a:r>
            <a:r>
              <a:rPr lang="en-US" dirty="0" smtClean="0">
                <a:latin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</a:rPr>
              <a:t>QvU</a:t>
            </a: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 smtClean="0">
                <a:latin typeface="SutonnyMJ" pitchFamily="2" charset="0"/>
              </a:rPr>
              <a:t>mn‡R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enb‡hvM</a:t>
            </a:r>
            <a:r>
              <a:rPr lang="en-US" dirty="0" smtClean="0">
                <a:latin typeface="SutonnyMJ" pitchFamily="2" charset="0"/>
              </a:rPr>
              <a:t>¨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err="1" smtClean="0">
                <a:latin typeface="SutonnyMJ" pitchFamily="2" charset="0"/>
              </a:rPr>
              <a:t>Zviwenxb</a:t>
            </a: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 smtClean="0">
                <a:latin typeface="SutonnyMJ" pitchFamily="2" charset="0"/>
              </a:rPr>
              <a:t>Zzjbvg~jK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fv‡e</a:t>
            </a:r>
            <a:r>
              <a:rPr lang="en-US" dirty="0" smtClean="0">
                <a:latin typeface="SutonnyMJ" pitchFamily="2" charset="0"/>
              </a:rPr>
              <a:t> `vg Kg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err="1" smtClean="0">
                <a:latin typeface="SutonnyMJ" pitchFamily="2" charset="0"/>
              </a:rPr>
              <a:t>evZ©v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Av`vb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cÖ`vb</a:t>
            </a: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latin typeface="SutonnyMJ" pitchFamily="2" charset="0"/>
              </a:rPr>
              <a:t>‡`</a:t>
            </a:r>
            <a:r>
              <a:rPr lang="en-US" dirty="0" err="1" smtClean="0">
                <a:latin typeface="SutonnyMJ" pitchFamily="2" charset="0"/>
              </a:rPr>
              <a:t>Lv</a:t>
            </a:r>
            <a:r>
              <a:rPr lang="en-US" dirty="0" smtClean="0">
                <a:latin typeface="SutonnyMJ" pitchFamily="2" charset="0"/>
              </a:rPr>
              <a:t> I †</a:t>
            </a:r>
            <a:r>
              <a:rPr lang="en-US" dirty="0" err="1" smtClean="0">
                <a:latin typeface="SutonnyMJ" pitchFamily="2" charset="0"/>
              </a:rPr>
              <a:t>kvbv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hvq</a:t>
            </a:r>
            <a:endParaRPr lang="en-US" dirty="0">
              <a:latin typeface="SutonnyMJ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 smtClean="0">
                <a:latin typeface="SutonnyMJ" pitchFamily="2" charset="0"/>
              </a:rPr>
              <a:t>we‡bv`b</a:t>
            </a: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>
                <a:latin typeface="SutonnyMJ" pitchFamily="2" charset="0"/>
              </a:rPr>
              <a:t>w</a:t>
            </a:r>
            <a:r>
              <a:rPr lang="en-US" dirty="0" err="1" smtClean="0">
                <a:latin typeface="SutonnyMJ" pitchFamily="2" charset="0"/>
              </a:rPr>
              <a:t>¯’i</a:t>
            </a:r>
            <a:r>
              <a:rPr lang="en-US" dirty="0" smtClean="0">
                <a:latin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</a:rPr>
              <a:t>Pjgvb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Qwe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</a:rPr>
              <a:t>Zvjv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hvq</a:t>
            </a: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latin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</a:rPr>
              <a:t>QvU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Lv‡Uv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wn‡me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hvq</a:t>
            </a:r>
            <a:endParaRPr lang="en-US" dirty="0" smtClean="0">
              <a:latin typeface="SutonnyMJ" pitchFamily="2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dirty="0">
              <a:latin typeface="SutonnyMJ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65760"/>
            <a:ext cx="8077200" cy="62484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66" charset="0"/>
                <a:cs typeface="SolaimanLipi" pitchFamily="66" charset="0"/>
              </a:rPr>
              <a:t>কম্পিউটার ও মোবাইল ফোনের পার্থক্য </a:t>
            </a:r>
            <a:endParaRPr lang="en-US" sz="36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7200" y="1219200"/>
            <a:ext cx="2971800" cy="70104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66" charset="0"/>
                <a:cs typeface="SolaimanLipi" pitchFamily="66" charset="0"/>
              </a:rPr>
              <a:t>কম্পিউটার</a:t>
            </a:r>
            <a:endParaRPr lang="bn-BD" sz="36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724400" y="1219200"/>
            <a:ext cx="3276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66" charset="0"/>
                <a:cs typeface="SolaimanLipi" pitchFamily="66" charset="0"/>
              </a:rPr>
              <a:t>মোবাইল ফোন</a:t>
            </a:r>
            <a:endParaRPr lang="bn-BD" sz="3600"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11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219200"/>
            <a:ext cx="534116" cy="727351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14" y="1219200"/>
            <a:ext cx="771610" cy="7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build="p" animBg="1"/>
      <p:bldP spid="1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905000"/>
            <a:ext cx="2743200" cy="762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65034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6000" b="1" dirty="0" smtClean="0">
              <a:ln w="11430"/>
              <a:solidFill>
                <a:srgbClr val="65034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733800"/>
            <a:ext cx="6705600" cy="3505200"/>
          </a:xfrm>
        </p:spPr>
        <p:txBody>
          <a:bodyPr/>
          <a:lstStyle/>
          <a:p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কম্পিউটার কাকে বলে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?</a:t>
            </a:r>
            <a:endParaRPr lang="bn-BD" sz="44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কম্পিউটারের  শ্রেণীবিভাগ বল?</a:t>
            </a:r>
          </a:p>
          <a:p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কম্পিউটারের বৈশিষ্ট্য বল?</a:t>
            </a:r>
          </a:p>
          <a:p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pPr>
              <a:buFont typeface="Wingdings 3" pitchFamily="18" charset="2"/>
              <a:buNone/>
            </a:pP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pPr>
              <a:buFont typeface="Wingdings 3" pitchFamily="18" charset="2"/>
              <a:buNone/>
            </a:pPr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sz="4000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pPr>
              <a:buFont typeface="Wingdings 3" pitchFamily="18" charset="2"/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5" name="Picture 4" descr="stock-photo-10163949-group-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66800"/>
            <a:ext cx="3200400" cy="279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51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 Jigsaw puzzle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905000" y="1034142"/>
            <a:ext cx="5410200" cy="5410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1362670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বাড়ির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3301425"/>
            <a:ext cx="911019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“এনালগ ও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ডিজিটাল”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কম্পিউটারের </a:t>
            </a:r>
            <a:endParaRPr lang="en-US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>
              <a:defRPr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ব্যবহার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আলোচনা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কর।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7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honnobad-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19400"/>
            <a:ext cx="4142821" cy="2057400"/>
          </a:xfrm>
          <a:prstGeom prst="rect">
            <a:avLst/>
          </a:prstGeom>
        </p:spPr>
      </p:pic>
      <p:pic>
        <p:nvPicPr>
          <p:cNvPr id="4" name="Picture 3" descr="C:\Documents and Settings\Administrator\Desktop\nasir\nt\content_13373_prev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495800"/>
            <a:ext cx="5181600" cy="198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তোমাদের সবাইকে অনেক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58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2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5747658" y="1128486"/>
            <a:ext cx="2286000" cy="381000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143000" y="1128486"/>
            <a:ext cx="2286000" cy="381000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52400" y="1095828"/>
            <a:ext cx="4316412" cy="5310188"/>
          </a:xfrm>
          <a:ln w="28575">
            <a:solidFill>
              <a:schemeClr val="accent2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bn-BD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099458"/>
            <a:ext cx="4318000" cy="5310188"/>
          </a:xfrm>
          <a:ln w="28575">
            <a:solidFill>
              <a:schemeClr val="accent2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bn-BD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>
              <a:buNone/>
              <a:defRPr/>
            </a:pPr>
            <a:r>
              <a:rPr lang="bn-BD" sz="36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শ্রে</a:t>
            </a:r>
            <a:r>
              <a:rPr lang="bn-BD" sz="3600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ণিঃ</a:t>
            </a:r>
            <a:r>
              <a:rPr lang="bn-BD" sz="36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নবম</a:t>
            </a:r>
          </a:p>
          <a:p>
            <a:pPr>
              <a:buNone/>
              <a:defRPr/>
            </a:pPr>
            <a:r>
              <a:rPr lang="bn-BD" sz="3600" b="1" dirty="0" smtClean="0">
                <a:ln/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বিষয়ঃ কম্পিউটার শিক্ষা</a:t>
            </a:r>
          </a:p>
          <a:p>
            <a:pPr>
              <a:buNone/>
              <a:defRPr/>
            </a:pPr>
            <a:r>
              <a:rPr lang="bn-BD" sz="3600" b="1" dirty="0" smtClean="0">
                <a:ln/>
                <a:solidFill>
                  <a:srgbClr val="003300"/>
                </a:solidFill>
                <a:latin typeface="SolaimanLipi" pitchFamily="65" charset="0"/>
                <a:cs typeface="SolaimanLipi" pitchFamily="65" charset="0"/>
              </a:rPr>
              <a:t>অধ্যায়ঃ প্রথম (কম্পিউটার ও কম্পিউটারের ইতিহাস)</a:t>
            </a:r>
          </a:p>
          <a:p>
            <a:pPr algn="ctr">
              <a:buNone/>
              <a:defRPr/>
            </a:pPr>
            <a:endParaRPr lang="bn-BD" sz="3200" b="1" dirty="0" smtClean="0">
              <a:ln/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pPr algn="ctr">
              <a:buNone/>
              <a:defRPr/>
            </a:pPr>
            <a:endParaRPr lang="bn-BD" sz="3200" b="1" dirty="0" smtClean="0">
              <a:ln/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pPr algn="ctr">
              <a:buNone/>
              <a:defRPr/>
            </a:pPr>
            <a:r>
              <a:rPr lang="bn-BD" sz="40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 ও এর কাজ করার বৈশিষ্ট্য</a:t>
            </a:r>
            <a:endParaRPr lang="en-US" sz="3600" b="1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58850" y="246063"/>
            <a:ext cx="2927350" cy="592137"/>
          </a:xfrm>
        </p:spPr>
        <p:txBody>
          <a:bodyPr>
            <a:normAutofit fontScale="90000"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810000"/>
            <a:ext cx="3505200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এইচ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এম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সাজ্জাদ</a:t>
            </a:r>
            <a:endParaRPr lang="bn-BD" sz="3200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r">
              <a:defRPr/>
            </a:pP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সহকারি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(</a:t>
            </a:r>
            <a:r>
              <a:rPr lang="bn-BD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 শিক্ষা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)</a:t>
            </a:r>
            <a:endParaRPr lang="bn-BD" sz="1400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কুমিল্লা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ইউসুফ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হাই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স্কুল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কুমিল্লা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  <a:endParaRPr lang="bn-BD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e-mail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: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  <a:hlinkClick r:id="rId4"/>
              </a:rPr>
              <a:t>hm_sazzad@yahoo.com</a:t>
            </a: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Vrinda" charset="0"/>
            </a:endParaRPr>
          </a:p>
          <a:p>
            <a:pPr algn="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  <a:hlinkClick r:id="rId5"/>
              </a:rPr>
              <a:t>sazzadhm@gmail.com</a:t>
            </a:r>
            <a:endParaRPr lang="bn-BD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Vrinda" charset="0"/>
            </a:endParaRPr>
          </a:p>
          <a:p>
            <a:pPr algn="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Skype: hm_sazzad76</a:t>
            </a:r>
          </a:p>
          <a:p>
            <a:pPr algn="r">
              <a:defRPr/>
            </a:pPr>
            <a:r>
              <a:rPr lang="en-US" sz="10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Mob: 01554-321732, 01971-321732, 01822-885101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4033778"/>
            <a:ext cx="3733800" cy="99542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/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পাঠের বিষয়বস্তু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4659"/>
            <a:ext cx="1447800" cy="1833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2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1" grpId="0" build="p" animBg="1"/>
      <p:bldP spid="13" grpId="0" build="p" animBg="1"/>
      <p:bldP spid="8" grpId="0"/>
      <p:bldP spid="17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91698"/>
            <a:ext cx="8305800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প্রেষণা দান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b-414328-animated_gif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1"/>
            <a:ext cx="457199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3683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1820862"/>
            <a:ext cx="8534400" cy="7699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এই পাঠ শেষে শিক্ষার্থীরা-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304800" y="2895600"/>
            <a:ext cx="853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bn-BD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bn-BD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 কী তা </a:t>
            </a:r>
            <a:r>
              <a:rPr lang="bn-BD" sz="3600" b="1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বলতে </a:t>
            </a:r>
            <a:r>
              <a:rPr lang="bn-BD" sz="3600" b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পারবে।</a:t>
            </a:r>
            <a:endParaRPr lang="bn-BD" sz="3600" b="1" kern="11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  <a:p>
            <a:pPr marL="571500" indent="-571500" algn="l">
              <a:lnSpc>
                <a:spcPct val="90000"/>
              </a:lnSpc>
              <a:spcBef>
                <a:spcPct val="20000"/>
              </a:spcBef>
              <a:buFont typeface="Wingdings"/>
              <a:buChar char="F"/>
            </a:pPr>
            <a:r>
              <a:rPr lang="bn-BD" sz="3600" b="1" kern="1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</a:t>
            </a:r>
            <a:r>
              <a:rPr lang="bn-BD" sz="3600" b="1" kern="1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বৈশিষ্ট্য </a:t>
            </a:r>
            <a:r>
              <a:rPr lang="bn-BD" sz="3600" b="1" kern="1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উল্লেখ করতেপারবে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।</a:t>
            </a:r>
          </a:p>
          <a:p>
            <a:pPr marL="571500" indent="-571500" algn="l">
              <a:lnSpc>
                <a:spcPct val="90000"/>
              </a:lnSpc>
              <a:spcBef>
                <a:spcPct val="20000"/>
              </a:spcBef>
              <a:buFont typeface="Wingdings"/>
              <a:buChar char="F"/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সাথে অন্যান্য যন্ত্রের কাজের তুলনা করতে পারবে।</a:t>
            </a:r>
          </a:p>
          <a:p>
            <a:pPr marL="571500" indent="-571500" algn="l">
              <a:lnSpc>
                <a:spcPct val="90000"/>
              </a:lnSpc>
              <a:spcBef>
                <a:spcPct val="20000"/>
              </a:spcBef>
              <a:buFont typeface="Wingdings"/>
              <a:buChar char="F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 ও মোবাইল ফোনের মধ্যে তুলনা করতে পারবে।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508000"/>
            <a:ext cx="8534400" cy="1016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আচরণিক উদ্দেশ্য </a:t>
            </a:r>
            <a:endParaRPr lang="en-US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4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3732_d8b300bfb702934f4bbc15814e14a36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37" y="1371600"/>
            <a:ext cx="4451837" cy="3643086"/>
          </a:xfrm>
          <a:prstGeom prst="rect">
            <a:avLst/>
          </a:prstGeom>
        </p:spPr>
      </p:pic>
      <p:pic>
        <p:nvPicPr>
          <p:cNvPr id="8" name="Picture 7" descr="t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819400"/>
            <a:ext cx="4659296" cy="358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0" y="4267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টেলিভিশন</a:t>
            </a:r>
            <a:endParaRPr lang="en-US" sz="3200" b="1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1828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রেডিও</a:t>
            </a:r>
            <a:endParaRPr lang="en-US" sz="3200" b="1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cer-aspire-ie-3450-desktop-pc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Budget-Dual-SIM-QWERTY-Phone-TV-and-Radio-plusbuyer.jpg"/>
          <p:cNvPicPr>
            <a:picLocks noChangeAspect="1"/>
          </p:cNvPicPr>
          <p:nvPr/>
        </p:nvPicPr>
        <p:blipFill>
          <a:blip r:embed="rId3"/>
          <a:srcRect l="19355" r="19355"/>
          <a:stretch>
            <a:fillRect/>
          </a:stretch>
        </p:blipFill>
        <p:spPr>
          <a:xfrm>
            <a:off x="6019800" y="1143001"/>
            <a:ext cx="2677884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5334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মোবাইল</a:t>
            </a:r>
            <a:endParaRPr lang="en-US" sz="3200" b="1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</a:t>
            </a:r>
            <a:endParaRPr lang="en-US" sz="3200" b="1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9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810000" y="5486400"/>
            <a:ext cx="5181600" cy="13716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 sz="2200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Vrinda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52400" y="5486400"/>
            <a:ext cx="3471863" cy="13716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r"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486400"/>
            <a:ext cx="9144000" cy="1371600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209550 h 742950"/>
              <a:gd name="connsiteX1" fmla="*/ 9144000 w 9144000"/>
              <a:gd name="connsiteY1" fmla="*/ 0 h 742950"/>
              <a:gd name="connsiteX2" fmla="*/ 9144000 w 9144000"/>
              <a:gd name="connsiteY2" fmla="*/ 742950 h 742950"/>
              <a:gd name="connsiteX3" fmla="*/ 0 w 9144000"/>
              <a:gd name="connsiteY3" fmla="*/ 742950 h 742950"/>
              <a:gd name="connsiteX4" fmla="*/ 0 w 9144000"/>
              <a:gd name="connsiteY4" fmla="*/ 209550 h 742950"/>
              <a:gd name="connsiteX0" fmla="*/ 0 w 9144000"/>
              <a:gd name="connsiteY0" fmla="*/ 0 h 533400"/>
              <a:gd name="connsiteX1" fmla="*/ 9144000 w 9144000"/>
              <a:gd name="connsiteY1" fmla="*/ 47625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088694 w 9144000"/>
              <a:gd name="connsiteY1" fmla="*/ 52070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3400">
                <a:moveTo>
                  <a:pt x="0" y="0"/>
                </a:moveTo>
                <a:lnTo>
                  <a:pt x="9088694" y="520700"/>
                </a:lnTo>
                <a:lnTo>
                  <a:pt x="91440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 rot="19334980">
            <a:off x="-967389" y="3168619"/>
            <a:ext cx="102178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কম্পিউটারের ও এর কাজ করার বৈশিষ্ট্য </a:t>
            </a:r>
            <a:endParaRPr lang="en-US" sz="5400" b="1" dirty="0">
              <a:ln w="11430"/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0"/>
            <a:ext cx="563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কম্পিউটারের ধারনা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90513" y="1016000"/>
            <a:ext cx="8777287" cy="584200"/>
            <a:chOff x="39" y="660"/>
            <a:chExt cx="5676" cy="368"/>
          </a:xfrm>
        </p:grpSpPr>
        <p:pic>
          <p:nvPicPr>
            <p:cNvPr id="7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" y="675"/>
              <a:ext cx="57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507" y="687"/>
              <a:ext cx="1989" cy="321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/>
              <a:endParaRPr lang="en-US" sz="1800" b="1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70" y="660"/>
              <a:ext cx="51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pPr algn="l"/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কম্পিউটার কি?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7974" y="1556658"/>
            <a:ext cx="5562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:"/>
            </a:pP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Computer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শব্দটির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আভিধানিক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অর্থ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যে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গণনা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গণনাযন্ত্র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হিসাবকারী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যন্ত্র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। </a:t>
            </a:r>
          </a:p>
          <a:p>
            <a:pPr algn="just">
              <a:buFont typeface="Wingdings" pitchFamily="2" charset="2"/>
              <a:buChar char=":"/>
            </a:pP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অর্থা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ৎ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প্রদত্ত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ডেটার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উপর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ভিত্তি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নির্দেশনা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মতো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কম্পিউটার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গানিতিক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ও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যৌক্তিক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প্রণালী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সমাধা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ফলাফল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প্রদান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3300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algn="just">
              <a:buFont typeface="Wingdings" pitchFamily="2" charset="2"/>
              <a:buChar char=":"/>
            </a:pPr>
            <a:r>
              <a:rPr lang="en-US" sz="33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latin typeface="SolaimanLipi" pitchFamily="65" charset="0"/>
                <a:cs typeface="SolaimanLipi" pitchFamily="65" charset="0"/>
              </a:rPr>
              <a:t>ইংরেজি</a:t>
            </a:r>
            <a:r>
              <a:rPr lang="en-US" sz="33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smtClean="0">
                <a:cs typeface="Times New Roman" panose="02020603050405020304" pitchFamily="18" charset="0"/>
              </a:rPr>
              <a:t>Computer </a:t>
            </a:r>
            <a:r>
              <a:rPr lang="en-US" sz="3300" dirty="0" err="1" smtClean="0">
                <a:cs typeface="Times New Roman" panose="02020603050405020304" pitchFamily="18" charset="0"/>
              </a:rPr>
              <a:t>শ</a:t>
            </a:r>
            <a:r>
              <a:rPr lang="en-US" sz="3300" dirty="0" err="1" smtClean="0">
                <a:latin typeface="SolaimanLipi" pitchFamily="65" charset="0"/>
                <a:cs typeface="SolaimanLipi" pitchFamily="65" charset="0"/>
              </a:rPr>
              <a:t>ব্দটির</a:t>
            </a:r>
            <a:r>
              <a:rPr lang="en-US" sz="33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latin typeface="SolaimanLipi" pitchFamily="65" charset="0"/>
                <a:cs typeface="SolaimanLipi" pitchFamily="65" charset="0"/>
              </a:rPr>
              <a:t>উৎপত্তি</a:t>
            </a:r>
            <a:r>
              <a:rPr lang="en-US" sz="33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latin typeface="SolaimanLipi" pitchFamily="65" charset="0"/>
                <a:cs typeface="SolaimanLipi" pitchFamily="65" charset="0"/>
              </a:rPr>
              <a:t>ল্যাটিন</a:t>
            </a:r>
            <a:r>
              <a:rPr lang="en-US" sz="33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latin typeface="SolaimanLipi" pitchFamily="65" charset="0"/>
                <a:cs typeface="SolaimanLipi" pitchFamily="65" charset="0"/>
              </a:rPr>
              <a:t>শব্দ</a:t>
            </a:r>
            <a:r>
              <a:rPr lang="en-US" sz="33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300" dirty="0" err="1" smtClean="0">
                <a:cs typeface="Times New Roman" panose="02020603050405020304" pitchFamily="18" charset="0"/>
              </a:rPr>
              <a:t>Computare</a:t>
            </a:r>
            <a:r>
              <a:rPr lang="bn-BD" sz="3300" dirty="0" smtClean="0">
                <a:cs typeface="SolaimanLipi" pitchFamily="65" charset="0"/>
              </a:rPr>
              <a:t> </a:t>
            </a:r>
            <a:r>
              <a:rPr lang="en-US" sz="3300" dirty="0" err="1" smtClean="0"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3300" dirty="0" smtClean="0">
                <a:latin typeface="SolaimanLipi" pitchFamily="65" charset="0"/>
                <a:cs typeface="SolaimanLipi" pitchFamily="65" charset="0"/>
              </a:rPr>
              <a:t>। </a:t>
            </a:r>
            <a:endParaRPr lang="bn-BD" sz="3300" dirty="0" smtClean="0"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3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" name="Picture 7" descr="acer-aspire-ie-3450-desktop-pc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981200"/>
            <a:ext cx="3505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71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123</TotalTime>
  <Words>628</Words>
  <Application>Microsoft Office PowerPoint</Application>
  <PresentationFormat>On-screen Show (4:3)</PresentationFormat>
  <Paragraphs>164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Angles</vt:lpstr>
      <vt:lpstr>Packager Shell Object</vt:lpstr>
      <vt:lpstr>PowerPoint Presentation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কম্পিউটার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নিচের ছবিগুলো দেখে তাদের কাজগুলো বল</vt:lpstr>
      <vt:lpstr>কম্পিউটার ও মোবাইল ফোনের পার্থক্য </vt:lpstr>
      <vt:lpstr>PowerPoint Presentation</vt:lpstr>
      <vt:lpstr>Kw¤úDUvi I ‡gvevBj †dv‡bi Zzjbv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23</cp:revision>
  <dcterms:created xsi:type="dcterms:W3CDTF">2013-05-30T17:14:22Z</dcterms:created>
  <dcterms:modified xsi:type="dcterms:W3CDTF">2013-06-02T07:17:56Z</dcterms:modified>
</cp:coreProperties>
</file>